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4" r:id="rId8"/>
    <p:sldId id="263" r:id="rId9"/>
    <p:sldId id="265" r:id="rId10"/>
    <p:sldId id="259"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737"/>
    <a:srgbClr val="4E93D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4" autoAdjust="0"/>
    <p:restoredTop sz="94660"/>
  </p:normalViewPr>
  <p:slideViewPr>
    <p:cSldViewPr snapToGrid="0">
      <p:cViewPr varScale="1">
        <p:scale>
          <a:sx n="141" d="100"/>
          <a:sy n="141" d="100"/>
        </p:scale>
        <p:origin x="224" y="6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g>
</file>

<file path=ppt/media/image10.png>
</file>

<file path=ppt/media/image2.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0197-D91A-A595-FC6C-7677300E68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4A28DF56-A5AA-6F39-6976-FDC45DA609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4AEFCAA2-DBA7-B034-89C8-E59488852121}"/>
              </a:ext>
            </a:extLst>
          </p:cNvPr>
          <p:cNvSpPr>
            <a:spLocks noGrp="1"/>
          </p:cNvSpPr>
          <p:nvPr>
            <p:ph type="dt" sz="half" idx="10"/>
          </p:nvPr>
        </p:nvSpPr>
        <p:spPr/>
        <p:txBody>
          <a:bodyPr/>
          <a:lstStyle/>
          <a:p>
            <a:fld id="{B519D09A-4E93-4800-BA05-1D88212BC650}" type="datetimeFigureOut">
              <a:rPr lang="en-PH" smtClean="0"/>
              <a:t>9/4/23</a:t>
            </a:fld>
            <a:endParaRPr lang="en-PH"/>
          </a:p>
        </p:txBody>
      </p:sp>
      <p:sp>
        <p:nvSpPr>
          <p:cNvPr id="5" name="Footer Placeholder 4">
            <a:extLst>
              <a:ext uri="{FF2B5EF4-FFF2-40B4-BE49-F238E27FC236}">
                <a16:creationId xmlns:a16="http://schemas.microsoft.com/office/drawing/2014/main" id="{96F5E3DA-329A-0966-1588-A56C138DACC8}"/>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DFD254E3-6D75-DD40-7A00-6CF6937378E8}"/>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4163051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93B5B-635D-5074-4AE1-044CECC35803}"/>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5A0FE69B-6544-84D6-491A-68F4A12E28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E023C451-3BAD-54CD-183E-534D4B89E1DF}"/>
              </a:ext>
            </a:extLst>
          </p:cNvPr>
          <p:cNvSpPr>
            <a:spLocks noGrp="1"/>
          </p:cNvSpPr>
          <p:nvPr>
            <p:ph type="dt" sz="half" idx="10"/>
          </p:nvPr>
        </p:nvSpPr>
        <p:spPr/>
        <p:txBody>
          <a:bodyPr/>
          <a:lstStyle/>
          <a:p>
            <a:fld id="{B519D09A-4E93-4800-BA05-1D88212BC650}" type="datetimeFigureOut">
              <a:rPr lang="en-PH" smtClean="0"/>
              <a:t>9/4/23</a:t>
            </a:fld>
            <a:endParaRPr lang="en-PH"/>
          </a:p>
        </p:txBody>
      </p:sp>
      <p:sp>
        <p:nvSpPr>
          <p:cNvPr id="5" name="Footer Placeholder 4">
            <a:extLst>
              <a:ext uri="{FF2B5EF4-FFF2-40B4-BE49-F238E27FC236}">
                <a16:creationId xmlns:a16="http://schemas.microsoft.com/office/drawing/2014/main" id="{D4FBD05A-DC2D-0DC7-322E-62DA929F92E1}"/>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D164EC71-FD3B-CFDC-AD5C-9911F9091CEE}"/>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3787063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79BA17-1798-8384-6EFF-30D6FA3D6B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287862D8-130B-AF5E-A044-FEAC169D0E5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E6155139-1809-7B43-7273-8C9CFCF4651C}"/>
              </a:ext>
            </a:extLst>
          </p:cNvPr>
          <p:cNvSpPr>
            <a:spLocks noGrp="1"/>
          </p:cNvSpPr>
          <p:nvPr>
            <p:ph type="dt" sz="half" idx="10"/>
          </p:nvPr>
        </p:nvSpPr>
        <p:spPr/>
        <p:txBody>
          <a:bodyPr/>
          <a:lstStyle/>
          <a:p>
            <a:fld id="{B519D09A-4E93-4800-BA05-1D88212BC650}" type="datetimeFigureOut">
              <a:rPr lang="en-PH" smtClean="0"/>
              <a:t>9/4/23</a:t>
            </a:fld>
            <a:endParaRPr lang="en-PH"/>
          </a:p>
        </p:txBody>
      </p:sp>
      <p:sp>
        <p:nvSpPr>
          <p:cNvPr id="5" name="Footer Placeholder 4">
            <a:extLst>
              <a:ext uri="{FF2B5EF4-FFF2-40B4-BE49-F238E27FC236}">
                <a16:creationId xmlns:a16="http://schemas.microsoft.com/office/drawing/2014/main" id="{87F530D9-D66C-FB7D-530C-3907383C1693}"/>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04768564-572A-63CD-86A5-39DCE7C90F81}"/>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1408053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23A93-C562-C57F-C5D7-94C2B383646C}"/>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4FE71B1E-3010-C873-3BA9-072DCC5A9D3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8C4E25EF-17A7-F676-4B1A-D1FF5A2E42BA}"/>
              </a:ext>
            </a:extLst>
          </p:cNvPr>
          <p:cNvSpPr>
            <a:spLocks noGrp="1"/>
          </p:cNvSpPr>
          <p:nvPr>
            <p:ph type="dt" sz="half" idx="10"/>
          </p:nvPr>
        </p:nvSpPr>
        <p:spPr/>
        <p:txBody>
          <a:bodyPr/>
          <a:lstStyle/>
          <a:p>
            <a:fld id="{B519D09A-4E93-4800-BA05-1D88212BC650}" type="datetimeFigureOut">
              <a:rPr lang="en-PH" smtClean="0"/>
              <a:t>9/4/23</a:t>
            </a:fld>
            <a:endParaRPr lang="en-PH"/>
          </a:p>
        </p:txBody>
      </p:sp>
      <p:sp>
        <p:nvSpPr>
          <p:cNvPr id="5" name="Footer Placeholder 4">
            <a:extLst>
              <a:ext uri="{FF2B5EF4-FFF2-40B4-BE49-F238E27FC236}">
                <a16:creationId xmlns:a16="http://schemas.microsoft.com/office/drawing/2014/main" id="{0FEAC60C-5769-272F-8F74-C60E96C1E817}"/>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AE01F602-2F96-3159-F845-0B51AC7A12EF}"/>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4033073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D6B67-74D1-E126-9866-571E35A216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AD32B088-6FE3-C1DB-EB84-52A94BE0EA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8DB2AB-9447-4A35-C5E3-1561EDA16D52}"/>
              </a:ext>
            </a:extLst>
          </p:cNvPr>
          <p:cNvSpPr>
            <a:spLocks noGrp="1"/>
          </p:cNvSpPr>
          <p:nvPr>
            <p:ph type="dt" sz="half" idx="10"/>
          </p:nvPr>
        </p:nvSpPr>
        <p:spPr/>
        <p:txBody>
          <a:bodyPr/>
          <a:lstStyle/>
          <a:p>
            <a:fld id="{B519D09A-4E93-4800-BA05-1D88212BC650}" type="datetimeFigureOut">
              <a:rPr lang="en-PH" smtClean="0"/>
              <a:t>9/4/23</a:t>
            </a:fld>
            <a:endParaRPr lang="en-PH"/>
          </a:p>
        </p:txBody>
      </p:sp>
      <p:sp>
        <p:nvSpPr>
          <p:cNvPr id="5" name="Footer Placeholder 4">
            <a:extLst>
              <a:ext uri="{FF2B5EF4-FFF2-40B4-BE49-F238E27FC236}">
                <a16:creationId xmlns:a16="http://schemas.microsoft.com/office/drawing/2014/main" id="{C4A9406A-50C4-9E82-E461-6F7956DA3483}"/>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BD2F778E-992A-45B8-B88D-622AECBB402C}"/>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263399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03A91-8176-BB5D-6F56-84446A1486BF}"/>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E26EA979-47AB-5171-5659-913738C3F6B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FBFD0AE0-ED05-135F-A1CB-3ACBABEBA2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27902ADA-5BE8-6D37-E03C-01179740FF0E}"/>
              </a:ext>
            </a:extLst>
          </p:cNvPr>
          <p:cNvSpPr>
            <a:spLocks noGrp="1"/>
          </p:cNvSpPr>
          <p:nvPr>
            <p:ph type="dt" sz="half" idx="10"/>
          </p:nvPr>
        </p:nvSpPr>
        <p:spPr/>
        <p:txBody>
          <a:bodyPr/>
          <a:lstStyle/>
          <a:p>
            <a:fld id="{B519D09A-4E93-4800-BA05-1D88212BC650}" type="datetimeFigureOut">
              <a:rPr lang="en-PH" smtClean="0"/>
              <a:t>9/4/23</a:t>
            </a:fld>
            <a:endParaRPr lang="en-PH"/>
          </a:p>
        </p:txBody>
      </p:sp>
      <p:sp>
        <p:nvSpPr>
          <p:cNvPr id="6" name="Footer Placeholder 5">
            <a:extLst>
              <a:ext uri="{FF2B5EF4-FFF2-40B4-BE49-F238E27FC236}">
                <a16:creationId xmlns:a16="http://schemas.microsoft.com/office/drawing/2014/main" id="{67DF347F-8797-CBB0-0FC2-CA829049D853}"/>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1860128F-51CA-B066-BF3B-FD28573ABD15}"/>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2648562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C5359-243B-617A-C396-44682F0D7BA5}"/>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268D6729-C992-87F5-C22E-95999B7A9D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6F6C6C4-7CEE-A563-DC43-D6DB739C7A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2121151F-79E6-C2A3-B435-B2F128E831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1683C1-B343-F573-431B-7892CB54151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9F8C7553-07A5-048F-F9E3-BFA916AC152E}"/>
              </a:ext>
            </a:extLst>
          </p:cNvPr>
          <p:cNvSpPr>
            <a:spLocks noGrp="1"/>
          </p:cNvSpPr>
          <p:nvPr>
            <p:ph type="dt" sz="half" idx="10"/>
          </p:nvPr>
        </p:nvSpPr>
        <p:spPr/>
        <p:txBody>
          <a:bodyPr/>
          <a:lstStyle/>
          <a:p>
            <a:fld id="{B519D09A-4E93-4800-BA05-1D88212BC650}" type="datetimeFigureOut">
              <a:rPr lang="en-PH" smtClean="0"/>
              <a:t>9/4/23</a:t>
            </a:fld>
            <a:endParaRPr lang="en-PH"/>
          </a:p>
        </p:txBody>
      </p:sp>
      <p:sp>
        <p:nvSpPr>
          <p:cNvPr id="8" name="Footer Placeholder 7">
            <a:extLst>
              <a:ext uri="{FF2B5EF4-FFF2-40B4-BE49-F238E27FC236}">
                <a16:creationId xmlns:a16="http://schemas.microsoft.com/office/drawing/2014/main" id="{FEB63EAF-BCD0-FDA0-B69B-8882804CCEB0}"/>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F8C2A1B5-56B0-E204-A166-3B7A9C1063F6}"/>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621729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1BAFA-86A2-A048-076D-451621C5E6B5}"/>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8B5FBD37-7EA1-9E5C-CD71-9B2220541CEA}"/>
              </a:ext>
            </a:extLst>
          </p:cNvPr>
          <p:cNvSpPr>
            <a:spLocks noGrp="1"/>
          </p:cNvSpPr>
          <p:nvPr>
            <p:ph type="dt" sz="half" idx="10"/>
          </p:nvPr>
        </p:nvSpPr>
        <p:spPr/>
        <p:txBody>
          <a:bodyPr/>
          <a:lstStyle/>
          <a:p>
            <a:fld id="{B519D09A-4E93-4800-BA05-1D88212BC650}" type="datetimeFigureOut">
              <a:rPr lang="en-PH" smtClean="0"/>
              <a:t>9/4/23</a:t>
            </a:fld>
            <a:endParaRPr lang="en-PH"/>
          </a:p>
        </p:txBody>
      </p:sp>
      <p:sp>
        <p:nvSpPr>
          <p:cNvPr id="4" name="Footer Placeholder 3">
            <a:extLst>
              <a:ext uri="{FF2B5EF4-FFF2-40B4-BE49-F238E27FC236}">
                <a16:creationId xmlns:a16="http://schemas.microsoft.com/office/drawing/2014/main" id="{A5412D0D-562D-7EC6-42F9-46736DB54240}"/>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FF4AD11E-A767-18AF-2C0E-2C82EB491BA7}"/>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1936727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38F075-0024-6EC1-BEDE-89C73737F21B}"/>
              </a:ext>
            </a:extLst>
          </p:cNvPr>
          <p:cNvSpPr>
            <a:spLocks noGrp="1"/>
          </p:cNvSpPr>
          <p:nvPr>
            <p:ph type="dt" sz="half" idx="10"/>
          </p:nvPr>
        </p:nvSpPr>
        <p:spPr/>
        <p:txBody>
          <a:bodyPr/>
          <a:lstStyle/>
          <a:p>
            <a:fld id="{B519D09A-4E93-4800-BA05-1D88212BC650}" type="datetimeFigureOut">
              <a:rPr lang="en-PH" smtClean="0"/>
              <a:t>9/4/23</a:t>
            </a:fld>
            <a:endParaRPr lang="en-PH"/>
          </a:p>
        </p:txBody>
      </p:sp>
      <p:sp>
        <p:nvSpPr>
          <p:cNvPr id="3" name="Footer Placeholder 2">
            <a:extLst>
              <a:ext uri="{FF2B5EF4-FFF2-40B4-BE49-F238E27FC236}">
                <a16:creationId xmlns:a16="http://schemas.microsoft.com/office/drawing/2014/main" id="{A15D34DE-5E42-5280-9F03-DA5E7BD70F0D}"/>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FC4265F5-9D1B-84E6-7563-67E01AEF7CB8}"/>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23203601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96BD0-E912-7EF4-16E0-CD97D45BA7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DD5FF21B-4B37-EAB7-2764-2AAC8FFA45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EA7D504A-2719-109A-48A0-9D0DDEA35B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CABB98-7B36-2CBE-D81E-10F137BBD491}"/>
              </a:ext>
            </a:extLst>
          </p:cNvPr>
          <p:cNvSpPr>
            <a:spLocks noGrp="1"/>
          </p:cNvSpPr>
          <p:nvPr>
            <p:ph type="dt" sz="half" idx="10"/>
          </p:nvPr>
        </p:nvSpPr>
        <p:spPr/>
        <p:txBody>
          <a:bodyPr/>
          <a:lstStyle/>
          <a:p>
            <a:fld id="{B519D09A-4E93-4800-BA05-1D88212BC650}" type="datetimeFigureOut">
              <a:rPr lang="en-PH" smtClean="0"/>
              <a:t>9/4/23</a:t>
            </a:fld>
            <a:endParaRPr lang="en-PH"/>
          </a:p>
        </p:txBody>
      </p:sp>
      <p:sp>
        <p:nvSpPr>
          <p:cNvPr id="6" name="Footer Placeholder 5">
            <a:extLst>
              <a:ext uri="{FF2B5EF4-FFF2-40B4-BE49-F238E27FC236}">
                <a16:creationId xmlns:a16="http://schemas.microsoft.com/office/drawing/2014/main" id="{830E4E47-25CE-F448-6EE1-EC41BE0E5F3A}"/>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4C38562A-767B-E5C9-D7A5-642E22491F2B}"/>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3959843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143D6-E92D-9148-CD35-33C89669FB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F2CF818E-C822-FD68-DF02-4F77F31FB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DBC1196F-F87B-ED0B-C645-D256C0BEA4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A62856-E869-C3CE-A544-BB9E0994820D}"/>
              </a:ext>
            </a:extLst>
          </p:cNvPr>
          <p:cNvSpPr>
            <a:spLocks noGrp="1"/>
          </p:cNvSpPr>
          <p:nvPr>
            <p:ph type="dt" sz="half" idx="10"/>
          </p:nvPr>
        </p:nvSpPr>
        <p:spPr/>
        <p:txBody>
          <a:bodyPr/>
          <a:lstStyle/>
          <a:p>
            <a:fld id="{B519D09A-4E93-4800-BA05-1D88212BC650}" type="datetimeFigureOut">
              <a:rPr lang="en-PH" smtClean="0"/>
              <a:t>9/4/23</a:t>
            </a:fld>
            <a:endParaRPr lang="en-PH"/>
          </a:p>
        </p:txBody>
      </p:sp>
      <p:sp>
        <p:nvSpPr>
          <p:cNvPr id="6" name="Footer Placeholder 5">
            <a:extLst>
              <a:ext uri="{FF2B5EF4-FFF2-40B4-BE49-F238E27FC236}">
                <a16:creationId xmlns:a16="http://schemas.microsoft.com/office/drawing/2014/main" id="{FE00CFED-A996-4840-E63A-17AE236F035B}"/>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46FFA690-7F03-4CB2-8D36-F3F0975EA04E}"/>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3905812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869145-7EFC-AB93-82D3-14D7039484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96661E26-BB93-52F8-1F30-F8BF8F977F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B37003BF-D18B-FC2E-A054-346604C2A3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19D09A-4E93-4800-BA05-1D88212BC650}" type="datetimeFigureOut">
              <a:rPr lang="en-PH" smtClean="0"/>
              <a:t>9/4/23</a:t>
            </a:fld>
            <a:endParaRPr lang="en-PH"/>
          </a:p>
        </p:txBody>
      </p:sp>
      <p:sp>
        <p:nvSpPr>
          <p:cNvPr id="5" name="Footer Placeholder 4">
            <a:extLst>
              <a:ext uri="{FF2B5EF4-FFF2-40B4-BE49-F238E27FC236}">
                <a16:creationId xmlns:a16="http://schemas.microsoft.com/office/drawing/2014/main" id="{2B85B6A3-23C2-63C2-FA39-6B1A37C582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EB36B211-D133-3965-0446-71ADAD3AD6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84DB89-56B7-48BC-ACCE-709BC060005C}" type="slidenum">
              <a:rPr lang="en-PH" smtClean="0"/>
              <a:t>‹#›</a:t>
            </a:fld>
            <a:endParaRPr lang="en-PH"/>
          </a:p>
        </p:txBody>
      </p:sp>
    </p:spTree>
    <p:extLst>
      <p:ext uri="{BB962C8B-B14F-4D97-AF65-F5344CB8AC3E}">
        <p14:creationId xmlns:p14="http://schemas.microsoft.com/office/powerpoint/2010/main" val="15984058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sp>
        <p:nvSpPr>
          <p:cNvPr id="5" name="Title 1">
            <a:extLst>
              <a:ext uri="{FF2B5EF4-FFF2-40B4-BE49-F238E27FC236}">
                <a16:creationId xmlns:a16="http://schemas.microsoft.com/office/drawing/2014/main" id="{41EAA266-75D3-1503-40F7-C4C3FE8C23E8}"/>
              </a:ext>
            </a:extLst>
          </p:cNvPr>
          <p:cNvSpPr>
            <a:spLocks noGrp="1"/>
          </p:cNvSpPr>
          <p:nvPr>
            <p:ph type="ctrTitle"/>
          </p:nvPr>
        </p:nvSpPr>
        <p:spPr>
          <a:xfrm>
            <a:off x="1444264" y="2470079"/>
            <a:ext cx="9303472" cy="709330"/>
          </a:xfrm>
        </p:spPr>
        <p:txBody>
          <a:bodyPr>
            <a:normAutofit/>
          </a:bodyPr>
          <a:lstStyle/>
          <a:p>
            <a:pPr algn="l"/>
            <a:r>
              <a:rPr lang="en-PH" sz="4000" dirty="0">
                <a:solidFill>
                  <a:schemeClr val="accent5">
                    <a:lumMod val="50000"/>
                  </a:schemeClr>
                </a:solidFill>
                <a:latin typeface="Rockwell" panose="02060603020205020403" pitchFamily="18" charset="0"/>
              </a:rPr>
              <a:t>ITE-7101: COMPUTER PROGRAMMING</a:t>
            </a:r>
            <a:endParaRPr lang="en-US" sz="4000" dirty="0">
              <a:solidFill>
                <a:schemeClr val="accent5">
                  <a:lumMod val="50000"/>
                </a:schemeClr>
              </a:solidFill>
              <a:latin typeface="Rockwell" panose="02060603020205020403" pitchFamily="18" charset="0"/>
            </a:endParaRPr>
          </a:p>
        </p:txBody>
      </p:sp>
      <p:sp>
        <p:nvSpPr>
          <p:cNvPr id="6" name="Subtitle 2">
            <a:extLst>
              <a:ext uri="{FF2B5EF4-FFF2-40B4-BE49-F238E27FC236}">
                <a16:creationId xmlns:a16="http://schemas.microsoft.com/office/drawing/2014/main" id="{264A890F-007B-B692-0F3F-48420893D890}"/>
              </a:ext>
            </a:extLst>
          </p:cNvPr>
          <p:cNvSpPr>
            <a:spLocks noGrp="1"/>
          </p:cNvSpPr>
          <p:nvPr>
            <p:ph type="subTitle" idx="1"/>
          </p:nvPr>
        </p:nvSpPr>
        <p:spPr>
          <a:xfrm>
            <a:off x="3089790" y="3179409"/>
            <a:ext cx="5815436" cy="499182"/>
          </a:xfrm>
        </p:spPr>
        <p:txBody>
          <a:bodyPr>
            <a:normAutofit/>
          </a:bodyPr>
          <a:lstStyle/>
          <a:p>
            <a:pPr algn="l"/>
            <a:r>
              <a:rPr lang="en-US" sz="2800" dirty="0">
                <a:solidFill>
                  <a:srgbClr val="C00000"/>
                </a:solidFill>
                <a:latin typeface="Rockwell" panose="02060603020205020403" pitchFamily="18" charset="0"/>
              </a:rPr>
              <a:t>Course Project Video Presentation</a:t>
            </a:r>
          </a:p>
        </p:txBody>
      </p:sp>
      <p:sp>
        <p:nvSpPr>
          <p:cNvPr id="7" name="Subtitle 2">
            <a:extLst>
              <a:ext uri="{FF2B5EF4-FFF2-40B4-BE49-F238E27FC236}">
                <a16:creationId xmlns:a16="http://schemas.microsoft.com/office/drawing/2014/main" id="{529DC852-0F14-E14D-FF61-DE8180AC52C1}"/>
              </a:ext>
            </a:extLst>
          </p:cNvPr>
          <p:cNvSpPr txBox="1">
            <a:spLocks/>
          </p:cNvSpPr>
          <p:nvPr/>
        </p:nvSpPr>
        <p:spPr>
          <a:xfrm>
            <a:off x="4175356" y="6308020"/>
            <a:ext cx="3841288" cy="285445"/>
          </a:xfrm>
          <a:prstGeom prst="rect">
            <a:avLst/>
          </a:prstGeom>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solidFill>
                  <a:schemeClr val="accent5">
                    <a:lumMod val="50000"/>
                  </a:schemeClr>
                </a:solidFill>
                <a:latin typeface="Rockwell" panose="02060603020205020403" pitchFamily="18" charset="0"/>
              </a:rPr>
              <a:t>Presented By: Ramon Villamangca</a:t>
            </a:r>
          </a:p>
        </p:txBody>
      </p:sp>
    </p:spTree>
    <p:extLst>
      <p:ext uri="{BB962C8B-B14F-4D97-AF65-F5344CB8AC3E}">
        <p14:creationId xmlns:p14="http://schemas.microsoft.com/office/powerpoint/2010/main" val="735644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sp>
        <p:nvSpPr>
          <p:cNvPr id="5" name="Title 1">
            <a:extLst>
              <a:ext uri="{FF2B5EF4-FFF2-40B4-BE49-F238E27FC236}">
                <a16:creationId xmlns:a16="http://schemas.microsoft.com/office/drawing/2014/main" id="{41EAA266-75D3-1503-40F7-C4C3FE8C23E8}"/>
              </a:ext>
            </a:extLst>
          </p:cNvPr>
          <p:cNvSpPr>
            <a:spLocks noGrp="1"/>
          </p:cNvSpPr>
          <p:nvPr>
            <p:ph type="ctrTitle"/>
          </p:nvPr>
        </p:nvSpPr>
        <p:spPr>
          <a:xfrm>
            <a:off x="1444264" y="2948380"/>
            <a:ext cx="9303472" cy="709330"/>
          </a:xfrm>
        </p:spPr>
        <p:txBody>
          <a:bodyPr>
            <a:normAutofit/>
          </a:bodyPr>
          <a:lstStyle/>
          <a:p>
            <a:r>
              <a:rPr lang="en-PH" sz="4000" dirty="0">
                <a:solidFill>
                  <a:srgbClr val="C00000"/>
                </a:solidFill>
                <a:latin typeface="Rockwell" panose="02060603020205020403" pitchFamily="18" charset="0"/>
              </a:rPr>
              <a:t>Thank YOU!!!</a:t>
            </a:r>
            <a:endParaRPr lang="en-US" sz="4000" dirty="0">
              <a:solidFill>
                <a:srgbClr val="C00000"/>
              </a:solidFill>
              <a:latin typeface="Rockwell" panose="02060603020205020403" pitchFamily="18" charset="0"/>
            </a:endParaRPr>
          </a:p>
        </p:txBody>
      </p:sp>
    </p:spTree>
    <p:extLst>
      <p:ext uri="{BB962C8B-B14F-4D97-AF65-F5344CB8AC3E}">
        <p14:creationId xmlns:p14="http://schemas.microsoft.com/office/powerpoint/2010/main" val="1001561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Do-While Loop (Example)</a:t>
            </a:r>
          </a:p>
        </p:txBody>
      </p:sp>
      <p:pic>
        <p:nvPicPr>
          <p:cNvPr id="9" name="Picture 8">
            <a:extLst>
              <a:ext uri="{FF2B5EF4-FFF2-40B4-BE49-F238E27FC236}">
                <a16:creationId xmlns:a16="http://schemas.microsoft.com/office/drawing/2014/main" id="{FF00A30B-2ADC-7190-3A15-7FC0DB4999E8}"/>
              </a:ext>
            </a:extLst>
          </p:cNvPr>
          <p:cNvPicPr>
            <a:picLocks noChangeAspect="1"/>
          </p:cNvPicPr>
          <p:nvPr/>
        </p:nvPicPr>
        <p:blipFill>
          <a:blip r:embed="rId8"/>
          <a:stretch>
            <a:fillRect/>
          </a:stretch>
        </p:blipFill>
        <p:spPr>
          <a:xfrm>
            <a:off x="4783908" y="1488579"/>
            <a:ext cx="6775048" cy="3812886"/>
          </a:xfrm>
          <a:prstGeom prst="rect">
            <a:avLst/>
          </a:prstGeom>
          <a:noFill/>
          <a:ln>
            <a:solidFill>
              <a:schemeClr val="accent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51673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Scope and Variable Lifetime</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63935" y="1149752"/>
            <a:ext cx="6921320" cy="4558495"/>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A local variable is only valid in the code block it resides on. The validity of a local variable within a code blocks is called its scope. We also say that the local variable has a lifetime only up to it gets out of scope.</a:t>
            </a:r>
          </a:p>
          <a:p>
            <a:pPr algn="just"/>
            <a:r>
              <a:rPr lang="en-PH" sz="2200" dirty="0"/>
              <a:t>Since the loops we learned so far are essentially code blocks, we need to know that variables created inside a loop, lose their scope when the loop ends.</a:t>
            </a:r>
          </a:p>
          <a:p>
            <a:pPr algn="just"/>
            <a:r>
              <a:rPr lang="en-PH" sz="2200" dirty="0"/>
              <a:t>This is the reason why While-Loops are not recommended to do iteration as the iterator has to be declared outside the loop’s code block. That means the iterator memory allocation is not released when it gets out of scope.</a:t>
            </a:r>
          </a:p>
        </p:txBody>
      </p:sp>
    </p:spTree>
    <p:extLst>
      <p:ext uri="{BB962C8B-B14F-4D97-AF65-F5344CB8AC3E}">
        <p14:creationId xmlns:p14="http://schemas.microsoft.com/office/powerpoint/2010/main" val="30365809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Infinite Loop</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63935" y="1149752"/>
            <a:ext cx="6921320" cy="4558495"/>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Loops rely on conditions and limits in order in order to terminate. A well-designed loop should terminate gracefully when the conditions are met.  This is not always the case, though. Sometimes we may</a:t>
            </a:r>
          </a:p>
        </p:txBody>
      </p:sp>
    </p:spTree>
    <p:extLst>
      <p:ext uri="{BB962C8B-B14F-4D97-AF65-F5344CB8AC3E}">
        <p14:creationId xmlns:p14="http://schemas.microsoft.com/office/powerpoint/2010/main" val="2326346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055187"/>
          </a:xfrm>
        </p:spPr>
        <p:txBody>
          <a:bodyPr>
            <a:normAutofit fontScale="90000"/>
          </a:bodyPr>
          <a:lstStyle/>
          <a:p>
            <a:pPr algn="l"/>
            <a:r>
              <a:rPr lang="en-PH" sz="4000" dirty="0">
                <a:solidFill>
                  <a:schemeClr val="bg1"/>
                </a:solidFill>
                <a:latin typeface="Rockwell" panose="02060603020205020403" pitchFamily="18" charset="0"/>
              </a:rPr>
              <a:t>Presentation</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Outline</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734553"/>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790824"/>
            <a:ext cx="5472349" cy="457201"/>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Part 1 | C++ Topical Presentation</a:t>
            </a:r>
            <a:endParaRPr lang="en-US" sz="2800" dirty="0">
              <a:solidFill>
                <a:srgbClr val="C00000"/>
              </a:solidFill>
              <a:latin typeface="Rockwell" panose="02060603020205020403" pitchFamily="18" charset="0"/>
            </a:endParaRPr>
          </a:p>
        </p:txBody>
      </p:sp>
      <p:pic>
        <p:nvPicPr>
          <p:cNvPr id="17" name="Graphic 16" descr="Badge Tick1 with solid fill">
            <a:extLst>
              <a:ext uri="{FF2B5EF4-FFF2-40B4-BE49-F238E27FC236}">
                <a16:creationId xmlns:a16="http://schemas.microsoft.com/office/drawing/2014/main" id="{FC267A7D-B4DC-A5E7-B95D-A15F39A13F7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3931119"/>
            <a:ext cx="457200" cy="457200"/>
          </a:xfrm>
          <a:prstGeom prst="rect">
            <a:avLst/>
          </a:prstGeom>
          <a:effectLst>
            <a:outerShdw blurRad="50800" dist="38100" dir="2700000" algn="tl" rotWithShape="0">
              <a:prstClr val="black">
                <a:alpha val="40000"/>
              </a:prstClr>
            </a:outerShdw>
          </a:effectLst>
        </p:spPr>
      </p:pic>
      <p:sp>
        <p:nvSpPr>
          <p:cNvPr id="18" name="Title 1">
            <a:extLst>
              <a:ext uri="{FF2B5EF4-FFF2-40B4-BE49-F238E27FC236}">
                <a16:creationId xmlns:a16="http://schemas.microsoft.com/office/drawing/2014/main" id="{F9E0072F-E9EC-9DBD-FF4E-3DE30FCF47F6}"/>
              </a:ext>
            </a:extLst>
          </p:cNvPr>
          <p:cNvSpPr txBox="1">
            <a:spLocks/>
          </p:cNvSpPr>
          <p:nvPr/>
        </p:nvSpPr>
        <p:spPr>
          <a:xfrm>
            <a:off x="4304697" y="3931120"/>
            <a:ext cx="7120614" cy="513472"/>
          </a:xfrm>
          <a:prstGeom prst="rect">
            <a:avLst/>
          </a:prstGeom>
        </p:spPr>
        <p:txBody>
          <a:bodyPr vert="horz" lIns="91440" tIns="45720" rIns="91440" bIns="45720" rtlCol="0" anchor="b">
            <a:normAutofit/>
          </a:bodyPr>
          <a:lstStyle>
            <a:defPPr>
              <a:defRPr lang="en-US"/>
            </a:defPPr>
            <a:lvl1pPr>
              <a:lnSpc>
                <a:spcPct val="90000"/>
              </a:lnSpc>
              <a:spcBef>
                <a:spcPct val="0"/>
              </a:spcBef>
              <a:buNone/>
              <a:defRPr sz="2800">
                <a:solidFill>
                  <a:schemeClr val="accent5">
                    <a:lumMod val="50000"/>
                  </a:schemeClr>
                </a:solidFill>
                <a:latin typeface="Rockwell" panose="02060603020205020403" pitchFamily="18" charset="0"/>
                <a:ea typeface="+mj-ea"/>
                <a:cs typeface="+mj-cs"/>
              </a:defRPr>
            </a:lvl1pPr>
          </a:lstStyle>
          <a:p>
            <a:r>
              <a:rPr lang="en-PH" dirty="0">
                <a:solidFill>
                  <a:srgbClr val="C00000"/>
                </a:solidFill>
              </a:rPr>
              <a:t>Part 2 | Solution to Programming Exercise</a:t>
            </a:r>
            <a:endParaRPr lang="en-US" dirty="0">
              <a:solidFill>
                <a:srgbClr val="C00000"/>
              </a:solidFill>
            </a:endParaRPr>
          </a:p>
        </p:txBody>
      </p:sp>
      <p:sp>
        <p:nvSpPr>
          <p:cNvPr id="19" name="Title 1">
            <a:extLst>
              <a:ext uri="{FF2B5EF4-FFF2-40B4-BE49-F238E27FC236}">
                <a16:creationId xmlns:a16="http://schemas.microsoft.com/office/drawing/2014/main" id="{29A77161-8BA9-CAA2-FE81-B29191194271}"/>
              </a:ext>
            </a:extLst>
          </p:cNvPr>
          <p:cNvSpPr txBox="1">
            <a:spLocks/>
          </p:cNvSpPr>
          <p:nvPr/>
        </p:nvSpPr>
        <p:spPr>
          <a:xfrm>
            <a:off x="4459442" y="1332543"/>
            <a:ext cx="7120614" cy="1937714"/>
          </a:xfrm>
          <a:prstGeom prst="rect">
            <a:avLst/>
          </a:prstGeom>
        </p:spPr>
        <p:txBody>
          <a:bodyPr vert="horz" lIns="91440" tIns="45720" rIns="91440" bIns="45720" rtlCol="0" anchor="b">
            <a:normAutofit lnSpcReduction="10000"/>
          </a:bodyPr>
          <a:lstStyle>
            <a:defPPr>
              <a:defRPr lang="en-US"/>
            </a:defPPr>
            <a:lvl1pPr>
              <a:lnSpc>
                <a:spcPct val="90000"/>
              </a:lnSpc>
              <a:spcBef>
                <a:spcPct val="0"/>
              </a:spcBef>
              <a:buNone/>
              <a:defRPr sz="2800">
                <a:solidFill>
                  <a:schemeClr val="accent5">
                    <a:lumMod val="50000"/>
                  </a:schemeClr>
                </a:solidFill>
                <a:latin typeface="Rockwell" panose="02060603020205020403" pitchFamily="18" charset="0"/>
                <a:ea typeface="+mj-ea"/>
                <a:cs typeface="+mj-cs"/>
              </a:defRPr>
            </a:lvl1pPr>
          </a:lstStyle>
          <a:p>
            <a:pPr marL="514350" indent="-514350">
              <a:spcAft>
                <a:spcPts val="1000"/>
              </a:spcAft>
              <a:buFont typeface="+mj-lt"/>
              <a:buAutoNum type="arabicPeriod"/>
            </a:pPr>
            <a:r>
              <a:rPr lang="en-PH" dirty="0"/>
              <a:t>Loops in C++</a:t>
            </a:r>
          </a:p>
          <a:p>
            <a:pPr marL="514350" indent="-514350">
              <a:spcAft>
                <a:spcPts val="1000"/>
              </a:spcAft>
              <a:buFont typeface="+mj-lt"/>
              <a:buAutoNum type="arabicPeriod"/>
            </a:pPr>
            <a:r>
              <a:rPr lang="en-PH" dirty="0"/>
              <a:t>Data Types and Dimensions</a:t>
            </a:r>
          </a:p>
          <a:p>
            <a:pPr marL="514350" indent="-514350">
              <a:spcAft>
                <a:spcPts val="1200"/>
              </a:spcAft>
              <a:buFont typeface="+mj-lt"/>
              <a:buAutoNum type="arabicPeriod"/>
            </a:pPr>
            <a:r>
              <a:rPr lang="en-PH" dirty="0"/>
              <a:t>Introduction to Functions &amp; Procedures</a:t>
            </a:r>
          </a:p>
          <a:p>
            <a:pPr marL="514350" indent="-514350">
              <a:lnSpc>
                <a:spcPct val="100000"/>
              </a:lnSpc>
              <a:spcAft>
                <a:spcPts val="1000"/>
              </a:spcAft>
              <a:buFont typeface="+mj-lt"/>
              <a:buAutoNum type="arabicPeriod"/>
            </a:pPr>
            <a:r>
              <a:rPr lang="en-PH" dirty="0"/>
              <a:t>Prerequisite Topics to Part 2</a:t>
            </a:r>
          </a:p>
        </p:txBody>
      </p:sp>
    </p:spTree>
    <p:extLst>
      <p:ext uri="{BB962C8B-B14F-4D97-AF65-F5344CB8AC3E}">
        <p14:creationId xmlns:p14="http://schemas.microsoft.com/office/powerpoint/2010/main" val="86599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3737"/>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2" name="Title 1">
            <a:extLst>
              <a:ext uri="{FF2B5EF4-FFF2-40B4-BE49-F238E27FC236}">
                <a16:creationId xmlns:a16="http://schemas.microsoft.com/office/drawing/2014/main" id="{BED2FDC6-6C86-E3D0-3F64-7CC9B84D6DA8}"/>
              </a:ext>
            </a:extLst>
          </p:cNvPr>
          <p:cNvSpPr txBox="1">
            <a:spLocks/>
          </p:cNvSpPr>
          <p:nvPr/>
        </p:nvSpPr>
        <p:spPr>
          <a:xfrm>
            <a:off x="4684525" y="773604"/>
            <a:ext cx="6921320" cy="1211394"/>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400" dirty="0"/>
              <a:t>Loops is programming flow control mechanism that allows a code block to be executed repeatedly, in the process called “iteration”.</a:t>
            </a: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6" y="2290438"/>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Types of C++ Loops</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84525" y="2754670"/>
            <a:ext cx="6921320" cy="709330"/>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200" dirty="0"/>
              <a:t>C++ provides for both imperative and functional constructs of looping:</a:t>
            </a:r>
          </a:p>
        </p:txBody>
      </p:sp>
      <p:sp>
        <p:nvSpPr>
          <p:cNvPr id="6" name="Title 1">
            <a:extLst>
              <a:ext uri="{FF2B5EF4-FFF2-40B4-BE49-F238E27FC236}">
                <a16:creationId xmlns:a16="http://schemas.microsoft.com/office/drawing/2014/main" id="{5B9FAB14-ACA0-F22A-7630-2F8ED7DE86EC}"/>
              </a:ext>
            </a:extLst>
          </p:cNvPr>
          <p:cNvSpPr txBox="1">
            <a:spLocks/>
          </p:cNvSpPr>
          <p:nvPr/>
        </p:nvSpPr>
        <p:spPr>
          <a:xfrm>
            <a:off x="4684525" y="3598711"/>
            <a:ext cx="3291841" cy="1751283"/>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200" dirty="0"/>
              <a:t>Imperative Loops:</a:t>
            </a:r>
          </a:p>
          <a:p>
            <a:pPr marL="457200" indent="-457200">
              <a:buFont typeface="Wingdings" panose="05000000000000000000" pitchFamily="2" charset="2"/>
              <a:buChar char="Ø"/>
            </a:pPr>
            <a:r>
              <a:rPr lang="en-PH" sz="2200" dirty="0"/>
              <a:t>Imperative For Loop</a:t>
            </a:r>
          </a:p>
          <a:p>
            <a:pPr marL="457200" indent="-457200">
              <a:buFont typeface="Wingdings" panose="05000000000000000000" pitchFamily="2" charset="2"/>
              <a:buChar char="Ø"/>
            </a:pPr>
            <a:r>
              <a:rPr lang="en-PH" sz="2200" dirty="0"/>
              <a:t>While Loop</a:t>
            </a:r>
          </a:p>
          <a:p>
            <a:pPr marL="457200" indent="-457200">
              <a:buFont typeface="Wingdings" panose="05000000000000000000" pitchFamily="2" charset="2"/>
              <a:buChar char="Ø"/>
            </a:pPr>
            <a:r>
              <a:rPr lang="en-PH" sz="2200" dirty="0"/>
              <a:t>Do-While Loop</a:t>
            </a:r>
          </a:p>
        </p:txBody>
      </p:sp>
      <p:sp>
        <p:nvSpPr>
          <p:cNvPr id="7" name="Title 1">
            <a:extLst>
              <a:ext uri="{FF2B5EF4-FFF2-40B4-BE49-F238E27FC236}">
                <a16:creationId xmlns:a16="http://schemas.microsoft.com/office/drawing/2014/main" id="{B23B57C4-44EA-8F9F-62B7-176FD1C44E82}"/>
              </a:ext>
            </a:extLst>
          </p:cNvPr>
          <p:cNvSpPr txBox="1">
            <a:spLocks/>
          </p:cNvSpPr>
          <p:nvPr/>
        </p:nvSpPr>
        <p:spPr>
          <a:xfrm>
            <a:off x="8175625" y="3661609"/>
            <a:ext cx="3584968" cy="1211394"/>
          </a:xfrm>
          <a:prstGeom prst="rect">
            <a:avLst/>
          </a:prstGeom>
        </p:spPr>
        <p:txBody>
          <a:bodyPr vert="horz" lIns="91440" tIns="45720" rIns="91440" bIns="45720" rtlCol="0" anchor="b">
            <a:normAutofit lnSpcReduction="10000"/>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200" dirty="0"/>
              <a:t>Functional Loops:</a:t>
            </a:r>
          </a:p>
          <a:p>
            <a:pPr marL="457200" indent="-457200">
              <a:buFont typeface="Wingdings" panose="05000000000000000000" pitchFamily="2" charset="2"/>
              <a:buChar char="Ø"/>
            </a:pPr>
            <a:r>
              <a:rPr lang="en-PH" sz="2200" dirty="0"/>
              <a:t>Range-based For Loop</a:t>
            </a:r>
          </a:p>
          <a:p>
            <a:pPr marL="457200" indent="-457200">
              <a:buFont typeface="Wingdings" panose="05000000000000000000" pitchFamily="2" charset="2"/>
              <a:buChar char="Ø"/>
            </a:pPr>
            <a:r>
              <a:rPr lang="en-PH" sz="2200" dirty="0"/>
              <a:t>For-Each Loop</a:t>
            </a:r>
          </a:p>
        </p:txBody>
      </p:sp>
    </p:spTree>
    <p:extLst>
      <p:ext uri="{BB962C8B-B14F-4D97-AF65-F5344CB8AC3E}">
        <p14:creationId xmlns:p14="http://schemas.microsoft.com/office/powerpoint/2010/main" val="626968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Imperative For Loop</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84525" y="1245957"/>
            <a:ext cx="6921320" cy="1166487"/>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Imperative For Loop is type of looping in which the number of iteration is clearly mentioned before the start of iteration. The code syntax is as follows:</a:t>
            </a:r>
          </a:p>
        </p:txBody>
      </p:sp>
      <p:pic>
        <p:nvPicPr>
          <p:cNvPr id="28" name="Picture 27">
            <a:extLst>
              <a:ext uri="{FF2B5EF4-FFF2-40B4-BE49-F238E27FC236}">
                <a16:creationId xmlns:a16="http://schemas.microsoft.com/office/drawing/2014/main" id="{4B6B4609-7D32-4F48-B925-538D2BC95656}"/>
              </a:ext>
            </a:extLst>
          </p:cNvPr>
          <p:cNvPicPr>
            <a:picLocks noChangeAspect="1"/>
          </p:cNvPicPr>
          <p:nvPr/>
        </p:nvPicPr>
        <p:blipFill>
          <a:blip r:embed="rId8"/>
          <a:stretch>
            <a:fillRect/>
          </a:stretch>
        </p:blipFill>
        <p:spPr>
          <a:xfrm>
            <a:off x="4754865" y="2582511"/>
            <a:ext cx="6682170" cy="762000"/>
          </a:xfrm>
          <a:prstGeom prst="rect">
            <a:avLst/>
          </a:prstGeom>
          <a:noFill/>
          <a:ln>
            <a:solidFill>
              <a:schemeClr val="accent1"/>
            </a:solidFill>
          </a:ln>
          <a:effectLst>
            <a:outerShdw blurRad="50800" dist="38100" dir="2700000" algn="tl" rotWithShape="0">
              <a:prstClr val="black">
                <a:alpha val="40000"/>
              </a:prstClr>
            </a:outerShdw>
          </a:effectLst>
        </p:spPr>
      </p:pic>
      <p:sp>
        <p:nvSpPr>
          <p:cNvPr id="29" name="Title 1">
            <a:extLst>
              <a:ext uri="{FF2B5EF4-FFF2-40B4-BE49-F238E27FC236}">
                <a16:creationId xmlns:a16="http://schemas.microsoft.com/office/drawing/2014/main" id="{2101A242-612F-60ED-787A-32CEFDC2762D}"/>
              </a:ext>
            </a:extLst>
          </p:cNvPr>
          <p:cNvSpPr txBox="1">
            <a:spLocks/>
          </p:cNvSpPr>
          <p:nvPr/>
        </p:nvSpPr>
        <p:spPr>
          <a:xfrm>
            <a:off x="4684525" y="3291841"/>
            <a:ext cx="6921320" cy="2661514"/>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For loops starts with the keyword “for” followed by the following inside parenthesis: the initial value of the iterator, a conditional statement stating the limit of iteration and the modification to be made to the iterator in each step of the iteration. This is then followed the code block (loop body) intended to be repeated, enclosed in curly braces. An example will make this clearer.</a:t>
            </a:r>
          </a:p>
        </p:txBody>
      </p:sp>
    </p:spTree>
    <p:extLst>
      <p:ext uri="{BB962C8B-B14F-4D97-AF65-F5344CB8AC3E}">
        <p14:creationId xmlns:p14="http://schemas.microsoft.com/office/powerpoint/2010/main" val="1130871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Imperative For Loop (Example)</a:t>
            </a:r>
          </a:p>
        </p:txBody>
      </p:sp>
      <p:pic>
        <p:nvPicPr>
          <p:cNvPr id="24" name="Picture 23">
            <a:extLst>
              <a:ext uri="{FF2B5EF4-FFF2-40B4-BE49-F238E27FC236}">
                <a16:creationId xmlns:a16="http://schemas.microsoft.com/office/drawing/2014/main" id="{084202EB-00AC-996B-FDD3-E80D3A2E00F5}"/>
              </a:ext>
            </a:extLst>
          </p:cNvPr>
          <p:cNvPicPr>
            <a:picLocks noChangeAspect="1"/>
          </p:cNvPicPr>
          <p:nvPr/>
        </p:nvPicPr>
        <p:blipFill>
          <a:blip r:embed="rId8"/>
          <a:stretch>
            <a:fillRect/>
          </a:stretch>
        </p:blipFill>
        <p:spPr>
          <a:xfrm>
            <a:off x="4820520" y="1549402"/>
            <a:ext cx="6893906" cy="3716991"/>
          </a:xfrm>
          <a:prstGeom prst="rect">
            <a:avLst/>
          </a:prstGeom>
          <a:noFill/>
          <a:ln>
            <a:solidFill>
              <a:schemeClr val="accent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96469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While Loop</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84525" y="1245957"/>
            <a:ext cx="6921320" cy="1166487"/>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While Loop is type of looping in which the loop body will only be executed “while” certain condition is still met. The code syntax is as follows:</a:t>
            </a:r>
          </a:p>
        </p:txBody>
      </p:sp>
      <p:sp>
        <p:nvSpPr>
          <p:cNvPr id="29" name="Title 1">
            <a:extLst>
              <a:ext uri="{FF2B5EF4-FFF2-40B4-BE49-F238E27FC236}">
                <a16:creationId xmlns:a16="http://schemas.microsoft.com/office/drawing/2014/main" id="{2101A242-612F-60ED-787A-32CEFDC2762D}"/>
              </a:ext>
            </a:extLst>
          </p:cNvPr>
          <p:cNvSpPr txBox="1">
            <a:spLocks/>
          </p:cNvSpPr>
          <p:nvPr/>
        </p:nvSpPr>
        <p:spPr>
          <a:xfrm>
            <a:off x="4684525" y="3291841"/>
            <a:ext cx="6921320" cy="232020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While loops starts with the keyword “while” followed by the condition to “continue” inside parenthesis followed by the code block (loop body) intended to be repeated, enclosed in curly braces. It can also support iteration but the iterator must be declare before the start of the while-block. An example will make this clearer.</a:t>
            </a:r>
          </a:p>
        </p:txBody>
      </p:sp>
      <p:pic>
        <p:nvPicPr>
          <p:cNvPr id="6" name="Picture 5">
            <a:extLst>
              <a:ext uri="{FF2B5EF4-FFF2-40B4-BE49-F238E27FC236}">
                <a16:creationId xmlns:a16="http://schemas.microsoft.com/office/drawing/2014/main" id="{DF4143C3-E9C4-1DB4-FEB7-F8F1E3994EA6}"/>
              </a:ext>
            </a:extLst>
          </p:cNvPr>
          <p:cNvPicPr>
            <a:picLocks noChangeAspect="1"/>
          </p:cNvPicPr>
          <p:nvPr/>
        </p:nvPicPr>
        <p:blipFill>
          <a:blip r:embed="rId8"/>
          <a:stretch>
            <a:fillRect/>
          </a:stretch>
        </p:blipFill>
        <p:spPr>
          <a:xfrm>
            <a:off x="4783307" y="2582511"/>
            <a:ext cx="6822538" cy="695325"/>
          </a:xfrm>
          <a:prstGeom prst="rect">
            <a:avLst/>
          </a:prstGeom>
          <a:noFill/>
          <a:ln>
            <a:solidFill>
              <a:schemeClr val="accent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00298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While Loop</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84525" y="1245957"/>
            <a:ext cx="6921320" cy="1166487"/>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While Loop is type of looping in which the loop body will only be executed “while” certain condition is still met. The code syntax is as follows:</a:t>
            </a:r>
          </a:p>
        </p:txBody>
      </p:sp>
      <p:sp>
        <p:nvSpPr>
          <p:cNvPr id="29" name="Title 1">
            <a:extLst>
              <a:ext uri="{FF2B5EF4-FFF2-40B4-BE49-F238E27FC236}">
                <a16:creationId xmlns:a16="http://schemas.microsoft.com/office/drawing/2014/main" id="{2101A242-612F-60ED-787A-32CEFDC2762D}"/>
              </a:ext>
            </a:extLst>
          </p:cNvPr>
          <p:cNvSpPr txBox="1">
            <a:spLocks/>
          </p:cNvSpPr>
          <p:nvPr/>
        </p:nvSpPr>
        <p:spPr>
          <a:xfrm>
            <a:off x="4684525" y="3291841"/>
            <a:ext cx="6921320" cy="232020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While loops starts with the keyword “while”, followed by the condition to “continue” inside parenthesis followed by the code block (loop body) intended to be repeated, enclosed in curly braces. It can also support iteration but the iterator must be declare before the start of the while-block. An example will make this clearer.</a:t>
            </a:r>
          </a:p>
        </p:txBody>
      </p:sp>
      <p:pic>
        <p:nvPicPr>
          <p:cNvPr id="6" name="Picture 5">
            <a:extLst>
              <a:ext uri="{FF2B5EF4-FFF2-40B4-BE49-F238E27FC236}">
                <a16:creationId xmlns:a16="http://schemas.microsoft.com/office/drawing/2014/main" id="{DF4143C3-E9C4-1DB4-FEB7-F8F1E3994EA6}"/>
              </a:ext>
            </a:extLst>
          </p:cNvPr>
          <p:cNvPicPr>
            <a:picLocks noChangeAspect="1"/>
          </p:cNvPicPr>
          <p:nvPr/>
        </p:nvPicPr>
        <p:blipFill>
          <a:blip r:embed="rId8"/>
          <a:stretch>
            <a:fillRect/>
          </a:stretch>
        </p:blipFill>
        <p:spPr>
          <a:xfrm>
            <a:off x="4783307" y="2582511"/>
            <a:ext cx="6822538" cy="695325"/>
          </a:xfrm>
          <a:prstGeom prst="rect">
            <a:avLst/>
          </a:prstGeom>
          <a:noFill/>
          <a:ln>
            <a:solidFill>
              <a:schemeClr val="accent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79381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While Loop (Example)</a:t>
            </a:r>
          </a:p>
        </p:txBody>
      </p:sp>
      <p:pic>
        <p:nvPicPr>
          <p:cNvPr id="9" name="Picture 8">
            <a:extLst>
              <a:ext uri="{FF2B5EF4-FFF2-40B4-BE49-F238E27FC236}">
                <a16:creationId xmlns:a16="http://schemas.microsoft.com/office/drawing/2014/main" id="{FF00A30B-2ADC-7190-3A15-7FC0DB4999E8}"/>
              </a:ext>
            </a:extLst>
          </p:cNvPr>
          <p:cNvPicPr>
            <a:picLocks noChangeAspect="1"/>
          </p:cNvPicPr>
          <p:nvPr/>
        </p:nvPicPr>
        <p:blipFill>
          <a:blip r:embed="rId8"/>
          <a:stretch>
            <a:fillRect/>
          </a:stretch>
        </p:blipFill>
        <p:spPr>
          <a:xfrm>
            <a:off x="4783908" y="1488579"/>
            <a:ext cx="6775048" cy="3812886"/>
          </a:xfrm>
          <a:prstGeom prst="rect">
            <a:avLst/>
          </a:prstGeom>
          <a:noFill/>
          <a:ln>
            <a:solidFill>
              <a:schemeClr val="accent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048055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Do-While Loop</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84525" y="1245957"/>
            <a:ext cx="6921320" cy="1166487"/>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Do-While Loop is variation of the While Loop wherein the conditional statement is at the end of the code block. The code syntax is as follows:</a:t>
            </a:r>
          </a:p>
        </p:txBody>
      </p:sp>
      <p:sp>
        <p:nvSpPr>
          <p:cNvPr id="29" name="Title 1">
            <a:extLst>
              <a:ext uri="{FF2B5EF4-FFF2-40B4-BE49-F238E27FC236}">
                <a16:creationId xmlns:a16="http://schemas.microsoft.com/office/drawing/2014/main" id="{2101A242-612F-60ED-787A-32CEFDC2762D}"/>
              </a:ext>
            </a:extLst>
          </p:cNvPr>
          <p:cNvSpPr txBox="1">
            <a:spLocks/>
          </p:cNvSpPr>
          <p:nvPr/>
        </p:nvSpPr>
        <p:spPr>
          <a:xfrm>
            <a:off x="4684525" y="3052856"/>
            <a:ext cx="6921320" cy="2785402"/>
          </a:xfrm>
          <a:prstGeom prst="rect">
            <a:avLst/>
          </a:prstGeom>
        </p:spPr>
        <p:txBody>
          <a:bodyPr vert="horz" lIns="91440" tIns="45720" rIns="91440" bIns="45720" rtlCol="0" anchor="b">
            <a:normAutofit lnSpcReduction="10000"/>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Do-While loops starts with the keyword “do”, followed by the code block (loop body) intended to be repeated, enclosed in curly braces, followed by the “while” condition to “continue” inside parenthesis. Note that the “while” condition needs to be needs to be terminated by a semi-colon (;). Having the loop body in front of the condition, ensures that the body will execute at least once. An example will make this clearer.</a:t>
            </a:r>
          </a:p>
        </p:txBody>
      </p:sp>
      <p:pic>
        <p:nvPicPr>
          <p:cNvPr id="7" name="Picture 6">
            <a:extLst>
              <a:ext uri="{FF2B5EF4-FFF2-40B4-BE49-F238E27FC236}">
                <a16:creationId xmlns:a16="http://schemas.microsoft.com/office/drawing/2014/main" id="{6A3A93DF-7989-4E02-33E6-0CD5AFC6B9EC}"/>
              </a:ext>
            </a:extLst>
          </p:cNvPr>
          <p:cNvPicPr>
            <a:picLocks noChangeAspect="1"/>
          </p:cNvPicPr>
          <p:nvPr/>
        </p:nvPicPr>
        <p:blipFill>
          <a:blip r:embed="rId8"/>
          <a:stretch>
            <a:fillRect/>
          </a:stretch>
        </p:blipFill>
        <p:spPr>
          <a:xfrm>
            <a:off x="4830485" y="2482782"/>
            <a:ext cx="6775360" cy="685800"/>
          </a:xfrm>
          <a:prstGeom prst="rect">
            <a:avLst/>
          </a:prstGeom>
          <a:noFill/>
          <a:ln>
            <a:solidFill>
              <a:schemeClr val="accent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7796444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520</TotalTime>
  <Words>844</Words>
  <Application>Microsoft Macintosh PowerPoint</Application>
  <PresentationFormat>Widescreen</PresentationFormat>
  <Paragraphs>62</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Rockwell</vt:lpstr>
      <vt:lpstr>Wingdings</vt:lpstr>
      <vt:lpstr>Office Theme</vt:lpstr>
      <vt:lpstr>ITE-7101: COMPUTER PROGRAMMING</vt:lpstr>
      <vt:lpstr>Presentation Outline</vt:lpstr>
      <vt:lpstr>Part 1:  Topical Presentation</vt:lpstr>
      <vt:lpstr>Part 1:  Topical Presentation</vt:lpstr>
      <vt:lpstr>Part 1:  Topical Presentation</vt:lpstr>
      <vt:lpstr>Part 1:  Topical Presentation</vt:lpstr>
      <vt:lpstr>Part 1:  Topical Presentation</vt:lpstr>
      <vt:lpstr>Part 1:  Topical Presentation</vt:lpstr>
      <vt:lpstr>Part 1:  Topical Presentation</vt:lpstr>
      <vt:lpstr>Thank YOU!!!</vt:lpstr>
      <vt:lpstr>Part 1:  Topical Presentation</vt:lpstr>
      <vt:lpstr>Part 1:  Topical Presentation</vt:lpstr>
      <vt:lpstr>Part 1:  Topical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ITE-7101: COMPUTER PROGRAMMING</dc:title>
  <dc:creator>Ramon Villamangca</dc:creator>
  <cp:lastModifiedBy>Ramon Villamangca</cp:lastModifiedBy>
  <cp:revision>3</cp:revision>
  <dcterms:created xsi:type="dcterms:W3CDTF">2023-09-04T04:13:16Z</dcterms:created>
  <dcterms:modified xsi:type="dcterms:W3CDTF">2023-09-04T18:41:51Z</dcterms:modified>
</cp:coreProperties>
</file>

<file path=docProps/thumbnail.jpeg>
</file>